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9"/>
  </p:notesMasterIdLst>
  <p:sldIdLst>
    <p:sldId id="301" r:id="rId2"/>
    <p:sldId id="1842" r:id="rId3"/>
    <p:sldId id="1843" r:id="rId4"/>
    <p:sldId id="1844" r:id="rId5"/>
    <p:sldId id="1845" r:id="rId6"/>
    <p:sldId id="1846" r:id="rId7"/>
    <p:sldId id="1892" r:id="rId8"/>
    <p:sldId id="1847" r:id="rId9"/>
    <p:sldId id="1848" r:id="rId10"/>
    <p:sldId id="1850" r:id="rId11"/>
    <p:sldId id="1851" r:id="rId12"/>
    <p:sldId id="1832" r:id="rId13"/>
    <p:sldId id="1852" r:id="rId14"/>
    <p:sldId id="360" r:id="rId15"/>
    <p:sldId id="1856" r:id="rId16"/>
    <p:sldId id="1858" r:id="rId17"/>
    <p:sldId id="1853" r:id="rId18"/>
    <p:sldId id="1855" r:id="rId19"/>
    <p:sldId id="1859" r:id="rId20"/>
    <p:sldId id="1834" r:id="rId21"/>
    <p:sldId id="1841" r:id="rId22"/>
    <p:sldId id="1889" r:id="rId23"/>
    <p:sldId id="1900" r:id="rId24"/>
    <p:sldId id="1888" r:id="rId25"/>
    <p:sldId id="1860" r:id="rId26"/>
    <p:sldId id="1861" r:id="rId27"/>
    <p:sldId id="1902" r:id="rId28"/>
    <p:sldId id="1863" r:id="rId29"/>
    <p:sldId id="1904" r:id="rId30"/>
    <p:sldId id="1864" r:id="rId31"/>
    <p:sldId id="1865" r:id="rId32"/>
    <p:sldId id="1866" r:id="rId33"/>
    <p:sldId id="1901" r:id="rId34"/>
    <p:sldId id="1867" r:id="rId35"/>
    <p:sldId id="1868" r:id="rId36"/>
    <p:sldId id="1869" r:id="rId37"/>
    <p:sldId id="1884" r:id="rId38"/>
    <p:sldId id="1870" r:id="rId39"/>
    <p:sldId id="1893" r:id="rId40"/>
    <p:sldId id="1871" r:id="rId41"/>
    <p:sldId id="1872" r:id="rId42"/>
    <p:sldId id="1873" r:id="rId43"/>
    <p:sldId id="1874" r:id="rId44"/>
    <p:sldId id="1883" r:id="rId45"/>
    <p:sldId id="1876" r:id="rId46"/>
    <p:sldId id="1895" r:id="rId47"/>
    <p:sldId id="1891" r:id="rId48"/>
    <p:sldId id="1875" r:id="rId49"/>
    <p:sldId id="1877" r:id="rId50"/>
    <p:sldId id="1894" r:id="rId51"/>
    <p:sldId id="1880" r:id="rId52"/>
    <p:sldId id="1886" r:id="rId53"/>
    <p:sldId id="1885" r:id="rId54"/>
    <p:sldId id="1887" r:id="rId55"/>
    <p:sldId id="1898" r:id="rId56"/>
    <p:sldId id="1897" r:id="rId57"/>
    <p:sldId id="1899" r:id="rId58"/>
  </p:sldIdLst>
  <p:sldSz cx="9144000" cy="5143500" type="screen16x9"/>
  <p:notesSz cx="6858000" cy="9144000"/>
  <p:embeddedFontLs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Corbel" panose="020B0503020204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D372A-EB5D-9148-B8E0-DCF12512A5C1}" v="2832" dt="2023-04-05T02:47:56.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94681"/>
  </p:normalViewPr>
  <p:slideViewPr>
    <p:cSldViewPr snapToGrid="0">
      <p:cViewPr varScale="1">
        <p:scale>
          <a:sx n="237" d="100"/>
          <a:sy n="237" d="100"/>
        </p:scale>
        <p:origin x="192" y="4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9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0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31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868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4/4/23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arxiv.org/abs/2104.0877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6.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6.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104.08773"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6.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0.png"/><Relationship Id="rId1" Type="http://schemas.openxmlformats.org/officeDocument/2006/relationships/slideLayout" Target="../slideLayouts/slideLayout16.xml"/><Relationship Id="rId4" Type="http://schemas.openxmlformats.org/officeDocument/2006/relationships/image" Target="../media/image381.png"/></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png"/><Relationship Id="rId2" Type="http://schemas.openxmlformats.org/officeDocument/2006/relationships/image" Target="../media/image340.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0.png"/><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hyperlink" Target="https://arxiv.org/pdf/1606.06565.pdf" TargetMode="External"/><Relationship Id="rId4" Type="http://schemas.openxmlformats.org/officeDocument/2006/relationships/notesSlide" Target="../notesSlides/notesSlide6.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205.12688.pdf"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2302.07459.pdf" TargetMode="Externa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9879" y="588450"/>
            <a:ext cx="9144000" cy="2052600"/>
          </a:xfrm>
          <a:prstGeom prst="rect">
            <a:avLst/>
          </a:prstGeom>
        </p:spPr>
        <p:txBody>
          <a:bodyPr spcFirstLastPara="1" wrap="square" lIns="91425" tIns="91425" rIns="91425" bIns="91425" anchor="b" anchorCtr="0">
            <a:normAutofit/>
          </a:bodyPr>
          <a:lstStyle/>
          <a:p>
            <a:r>
              <a:rPr lang="en" sz="5000" dirty="0"/>
              <a:t>Aligning Self-Supervised Models with Human Intents</a:t>
            </a:r>
            <a:endParaRPr lang="en-US" sz="5000"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Tree>
    <p:extLst>
      <p:ext uri="{BB962C8B-B14F-4D97-AF65-F5344CB8AC3E}">
        <p14:creationId xmlns:p14="http://schemas.microsoft.com/office/powerpoint/2010/main" val="32654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Super-Natural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idx="1"/>
          </p:nvPr>
        </p:nvSpPr>
        <p:spPr>
          <a:xfrm>
            <a:off x="311700" y="1152475"/>
            <a:ext cx="4193393" cy="3416400"/>
          </a:xfrm>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Tree>
    <p:extLst>
      <p:ext uri="{BB962C8B-B14F-4D97-AF65-F5344CB8AC3E}">
        <p14:creationId xmlns:p14="http://schemas.microsoft.com/office/powerpoint/2010/main" val="161324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10369"/>
          </a:xfrm>
          <a:prstGeom prst="rect">
            <a:avLst/>
          </a:prstGeom>
        </p:spPr>
        <p:txBody>
          <a:bodyPr vert="horz" wrap="square" lIns="0" tIns="12700" rIns="0" bIns="0" rtlCol="0">
            <a:spAutoFit/>
          </a:bodyPr>
          <a:lstStyle/>
          <a:p>
            <a:pPr marL="12700">
              <a:lnSpc>
                <a:spcPct val="100000"/>
              </a:lnSpc>
              <a:spcBef>
                <a:spcPts val="100"/>
              </a:spcBef>
            </a:pPr>
            <a:r>
              <a:rPr sz="2500" spc="-10" dirty="0" err="1"/>
              <a:t>PromptSource</a:t>
            </a:r>
            <a:r>
              <a:rPr lang="en-US" sz="2500" spc="-10" dirty="0"/>
              <a:t>/</a:t>
            </a:r>
            <a:r>
              <a:rPr sz="2500" spc="-145" dirty="0"/>
              <a:t>P3</a:t>
            </a:r>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161932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fontScale="90000"/>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idx="1"/>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51241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35" dirty="0"/>
              <a:t>Summary </a:t>
            </a:r>
            <a:r>
              <a:rPr sz="2500" spc="55" dirty="0"/>
              <a:t>of </a:t>
            </a:r>
            <a:r>
              <a:rPr sz="2500" spc="-40" dirty="0"/>
              <a:t>Training </a:t>
            </a:r>
            <a:r>
              <a:rPr sz="2500" spc="30" dirty="0"/>
              <a:t>with</a:t>
            </a:r>
            <a:r>
              <a:rPr sz="2500" spc="55" dirty="0"/>
              <a:t> </a:t>
            </a:r>
            <a:r>
              <a:rPr sz="2500" dirty="0"/>
              <a:t>Instructions</a:t>
            </a:r>
          </a:p>
        </p:txBody>
      </p:sp>
      <p:sp>
        <p:nvSpPr>
          <p:cNvPr id="5" name="Content Placeholder 4">
            <a:extLst>
              <a:ext uri="{FF2B5EF4-FFF2-40B4-BE49-F238E27FC236}">
                <a16:creationId xmlns:a16="http://schemas.microsoft.com/office/drawing/2014/main" id="{4C3F3209-3088-EBFD-EAEB-29E36089C5F9}"/>
              </a:ext>
            </a:extLst>
          </p:cNvPr>
          <p:cNvSpPr>
            <a:spLocks noGrp="1"/>
          </p:cNvSpPr>
          <p:nvPr>
            <p:ph idx="1"/>
          </p:nvPr>
        </p:nvSpPr>
        <p:spPr/>
        <p:txBody>
          <a:bodyPr/>
          <a:lstStyle/>
          <a:p>
            <a:endParaRPr lang="en-US"/>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9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75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37487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1"/>
          </p:nvPr>
        </p:nvPicPr>
        <p:blipFill rotWithShape="1">
          <a:blip r:embed="rId3"/>
          <a:srcRect l="34817" r="34017"/>
          <a:stretch/>
        </p:blipFill>
        <p:spPr>
          <a:xfrm>
            <a:off x="6207374" y="1113235"/>
            <a:ext cx="2802675" cy="2220977"/>
          </a:xfrm>
        </p:spPr>
      </p:pic>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285892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idx="1"/>
          </p:nvPr>
        </p:nvSpPr>
        <p:spPr>
          <a:xfrm>
            <a:off x="-61048" y="1152475"/>
            <a:ext cx="4788124" cy="3416400"/>
          </a:xfrm>
        </p:spPr>
        <p:txBody>
          <a:bodyPr>
            <a:normAutofit lnSpcReduction="10000"/>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idx="1"/>
          </p:nvPr>
        </p:nvSpPr>
        <p:spPr/>
        <p:txBody>
          <a:bodyPr>
            <a:normAutofit/>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0475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fontScale="90000"/>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idx="1"/>
          </p:nvPr>
        </p:nvSpPr>
        <p:spPr>
          <a:xfrm>
            <a:off x="48126" y="1177749"/>
            <a:ext cx="9144000" cy="3586302"/>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29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idx="1"/>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8522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346180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fontScale="90000"/>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idx="1"/>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228825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fontScale="90000"/>
          </a:bodyPr>
          <a:lstStyle/>
          <a:p>
            <a:r>
              <a:rPr lang="en-US" dirty="0"/>
              <a:t>Reinforcement Learning: An Example </a:t>
            </a:r>
          </a:p>
        </p:txBody>
      </p:sp>
      <p:sp>
        <p:nvSpPr>
          <p:cNvPr id="3" name="Content Placeholder 2">
            <a:extLst>
              <a:ext uri="{FF2B5EF4-FFF2-40B4-BE49-F238E27FC236}">
                <a16:creationId xmlns:a16="http://schemas.microsoft.com/office/drawing/2014/main" id="{DDF3AB6A-89EE-5168-54EA-909C6626F89A}"/>
              </a:ext>
            </a:extLst>
          </p:cNvPr>
          <p:cNvSpPr>
            <a:spLocks noGrp="1"/>
          </p:cNvSpPr>
          <p:nvPr>
            <p:ph idx="1"/>
          </p:nvPr>
        </p:nvSpPr>
        <p:spPr/>
        <p:txBody>
          <a:bodyPr/>
          <a:lstStyle/>
          <a:p>
            <a:endParaRPr lang="en-US" dirty="0"/>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389380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fontScale="90000"/>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idx="1"/>
          </p:nvPr>
        </p:nvSpPr>
        <p:spPr>
          <a:xfrm>
            <a:off x="1" y="1084461"/>
            <a:ext cx="9144000" cy="3991025"/>
          </a:xfrm>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7721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60496"/>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60496"/>
                <a:ext cx="8520600" cy="3683248"/>
              </a:xfrm>
              <a:blipFill>
                <a:blip r:embed="rId2"/>
                <a:stretch>
                  <a:fillRect/>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6611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5546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norm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1017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99102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92617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736501"/>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idx="1"/>
              </p:nvPr>
            </p:nvSpPr>
            <p:spPr>
              <a:xfrm>
                <a:off x="311700" y="961974"/>
                <a:ext cx="8520600" cy="3736501"/>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0834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Math Derivations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10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405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5819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fontScale="90000"/>
          </a:bodyPr>
          <a:lstStyle/>
          <a:p>
            <a:r>
              <a:rPr lang="en-US" dirty="0"/>
              <a:t>Scaling Reward Models </a:t>
            </a:r>
          </a:p>
        </p:txBody>
      </p:sp>
      <p:sp>
        <p:nvSpPr>
          <p:cNvPr id="3" name="Content Placeholder 2">
            <a:extLst>
              <a:ext uri="{FF2B5EF4-FFF2-40B4-BE49-F238E27FC236}">
                <a16:creationId xmlns:a16="http://schemas.microsoft.com/office/drawing/2014/main" id="{DE2FB5DE-E414-264E-F54E-483D5C2E160C}"/>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500" dirty="0">
                <a:latin typeface="Corbel" panose="020B0503020204020204" pitchFamily="34" charset="0"/>
                <a:cs typeface="Calibri"/>
              </a:rPr>
              <a:t>Regularizing with Pre-trained Model </a:t>
            </a: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a:xfrm>
                <a:off x="311700" y="1152474"/>
                <a:ext cx="8520600" cy="3754806"/>
              </a:xfrm>
            </p:spPr>
            <p:txBody>
              <a:bodyPr>
                <a:normAutofit/>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xfrm>
                <a:off x="311700" y="1152474"/>
                <a:ext cx="8520600" cy="3754806"/>
              </a:xfrm>
              <a:blipFill>
                <a:blip r:embed="rId2"/>
                <a:stretch>
                  <a:fillRect r="-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3959884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36686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1"/>
          </p:nvPr>
        </p:nvPicPr>
        <p:blipFill>
          <a:blip r:embed="rId2"/>
          <a:stretch>
            <a:fillRect/>
          </a:stretch>
        </p:blipFill>
        <p:spPr>
          <a:xfrm>
            <a:off x="3592404" y="506181"/>
            <a:ext cx="5540088" cy="4545405"/>
          </a:xfr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6" name="Title 1">
            <a:extLst>
              <a:ext uri="{FF2B5EF4-FFF2-40B4-BE49-F238E27FC236}">
                <a16:creationId xmlns:a16="http://schemas.microsoft.com/office/drawing/2014/main" id="{AF72323D-75C2-567E-77E3-68A05287326A}"/>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8911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dirty="0"/>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40295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3" name="Content Placeholder 2">
            <a:extLst>
              <a:ext uri="{FF2B5EF4-FFF2-40B4-BE49-F238E27FC236}">
                <a16:creationId xmlns:a16="http://schemas.microsoft.com/office/drawing/2014/main" id="{829318DB-62AF-891E-D584-2129CC506573}"/>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BA1E9BD-E64E-9D2C-2C1E-CBC38B57F0F7}"/>
              </a:ext>
            </a:extLst>
          </p:cNvPr>
          <p:cNvSpPr>
            <a:spLocks noGrp="1"/>
          </p:cNvSpPr>
          <p:nvPr>
            <p:ph idx="1"/>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381480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fontScale="90000"/>
          </a:bodyPr>
          <a:lstStyle/>
          <a:p>
            <a:r>
              <a:rPr lang="en-US" dirty="0"/>
              <a:t>The Evolution of GPT3 Family </a:t>
            </a:r>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883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idx="1"/>
          </p:nvPr>
        </p:nvSpPr>
        <p:spPr/>
        <p:txBody>
          <a:bodyPr>
            <a:normAutofit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idx="1"/>
          </p:nvPr>
        </p:nvSpPr>
        <p:spPr>
          <a:xfrm>
            <a:off x="311700" y="1152475"/>
            <a:ext cx="8520600" cy="3846908"/>
          </a:xfrm>
        </p:spPr>
        <p:txBody>
          <a:bodyPr>
            <a:normAutofit/>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idx="1"/>
          </p:nvPr>
        </p:nvSpPr>
        <p:spPr>
          <a:xfrm>
            <a:off x="132798" y="1172353"/>
            <a:ext cx="2928454" cy="3416400"/>
          </a:xfrm>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712733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idx="1"/>
          </p:nvPr>
        </p:nvSpPr>
        <p:spPr>
          <a:xfrm>
            <a:off x="60960" y="1152475"/>
            <a:ext cx="8930640" cy="3416400"/>
          </a:xfrm>
        </p:spPr>
        <p:txBody>
          <a:bodyPr>
            <a:normAutofit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13560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a:xfrm>
            <a:off x="311700" y="933816"/>
            <a:ext cx="8520600" cy="3416400"/>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idx="1"/>
          </p:nvPr>
        </p:nvSpPr>
        <p:spPr>
          <a:xfrm>
            <a:off x="311700" y="1152475"/>
            <a:ext cx="4108734" cy="3416400"/>
          </a:xfrm>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fontScale="90000"/>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idx="1"/>
          </p:nvPr>
        </p:nvSpPr>
        <p:spPr>
          <a:xfrm>
            <a:off x="311700" y="1152475"/>
            <a:ext cx="8520600" cy="3817090"/>
          </a:xfrm>
        </p:spPr>
        <p:txBody>
          <a:bodyPr>
            <a:normAutofit/>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3987723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fontScale="90000"/>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idx="1"/>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48156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33161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1457691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413864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336985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fontScale="90000"/>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idx="1"/>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93258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38208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fontScale="90000"/>
          </a:bodyPr>
          <a:lstStyle/>
          <a:p>
            <a:r>
              <a:rPr lang="en-US" dirty="0"/>
              <a:t>Instructions Finetuning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idx="1"/>
          </p:nvPr>
        </p:nvSpPr>
        <p:spPr>
          <a:xfrm>
            <a:off x="215587" y="1048399"/>
            <a:ext cx="8832300" cy="3991025"/>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Tree>
    <p:extLst>
      <p:ext uri="{BB962C8B-B14F-4D97-AF65-F5344CB8AC3E}">
        <p14:creationId xmlns:p14="http://schemas.microsoft.com/office/powerpoint/2010/main" val="2362131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3761</TotalTime>
  <Words>3772</Words>
  <Application>Microsoft Macintosh PowerPoint</Application>
  <PresentationFormat>On-screen Show (16:9)</PresentationFormat>
  <Paragraphs>503</Paragraphs>
  <Slides>57</Slides>
  <Notes>7</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Corbel</vt:lpstr>
      <vt:lpstr>Cambria Math</vt:lpstr>
      <vt:lpstr>Consolas</vt:lpstr>
      <vt:lpstr>Courier New</vt:lpstr>
      <vt:lpstr>Arial</vt:lpstr>
      <vt:lpstr>Simple Light</vt:lpstr>
      <vt:lpstr>Aligning Self-Supervised Models with Human Intents</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Instructions Finetuning </vt:lpstr>
      <vt:lpstr>Natural Instructions </vt:lpstr>
      <vt:lpstr>Super-Natural Instructions </vt:lpstr>
      <vt:lpstr>PromptSource/P3</vt:lpstr>
      <vt:lpstr>Instruction-Tuning Datasets </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Derivations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RLHF: Putting it All Together [Christiano et al. 2017; Stiennon et al. 2020]</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20</cp:revision>
  <dcterms:modified xsi:type="dcterms:W3CDTF">2023-04-05T02:51:50Z</dcterms:modified>
</cp:coreProperties>
</file>